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 Light" charset="1" panose="00000400000000000000"/>
      <p:regular r:id="rId10"/>
    </p:embeddedFont>
    <p:embeddedFont>
      <p:font typeface="HK Grotesk Light Bold" charset="1" panose="00000500000000000000"/>
      <p:regular r:id="rId11"/>
    </p:embeddedFont>
    <p:embeddedFont>
      <p:font typeface="HK Grotesk Light Italics" charset="1" panose="00000400000000000000"/>
      <p:regular r:id="rId12"/>
    </p:embeddedFont>
    <p:embeddedFont>
      <p:font typeface="HK Grotesk Light Bold Italics" charset="1" panose="00000500000000000000"/>
      <p:regular r:id="rId13"/>
    </p:embeddedFont>
    <p:embeddedFont>
      <p:font typeface="HK Grotesk Medium" charset="1" panose="00000600000000000000"/>
      <p:regular r:id="rId14"/>
    </p:embeddedFont>
    <p:embeddedFont>
      <p:font typeface="HK Grotesk Medium Bold" charset="1" panose="00000700000000000000"/>
      <p:regular r:id="rId15"/>
    </p:embeddedFont>
    <p:embeddedFont>
      <p:font typeface="HK Grotesk Medium Italics" charset="1" panose="00000600000000000000"/>
      <p:regular r:id="rId16"/>
    </p:embeddedFont>
    <p:embeddedFont>
      <p:font typeface="HK Grotesk Medium Bold Italics" charset="1" panose="00000700000000000000"/>
      <p:regular r:id="rId17"/>
    </p:embeddedFont>
    <p:embeddedFont>
      <p:font typeface="RoxboroughCF Bold" charset="1" panose="00000800000000000000"/>
      <p:regular r:id="rId18"/>
    </p:embeddedFont>
    <p:embeddedFont>
      <p:font typeface="RoxboroughCF Bold Bold" charset="1" panose="00000A00000000000000"/>
      <p:regular r:id="rId19"/>
    </p:embeddedFont>
    <p:embeddedFont>
      <p:font typeface="RoxboroughCF Bold Italics" charset="1" panose="00000800000000000000"/>
      <p:regular r:id="rId20"/>
    </p:embeddedFont>
    <p:embeddedFont>
      <p:font typeface="RoxboroughCF Bold Bold Italics" charset="1" panose="00000A00000000000000"/>
      <p:regular r:id="rId21"/>
    </p:embeddedFont>
    <p:embeddedFont>
      <p:font typeface="RoxboroughCF Thin" charset="1" panose="00000200000000000000"/>
      <p:regular r:id="rId22"/>
    </p:embeddedFont>
    <p:embeddedFont>
      <p:font typeface="RoxboroughCF Thin Bold" charset="1" panose="00000600000000000000"/>
      <p:regular r:id="rId23"/>
    </p:embeddedFont>
    <p:embeddedFont>
      <p:font typeface="RoxboroughCF Thin Italics" charset="1" panose="00000200000000000000"/>
      <p:regular r:id="rId24"/>
    </p:embeddedFont>
    <p:embeddedFont>
      <p:font typeface="RoxboroughCF Thin Bold Italics" charset="1" panose="000006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37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jpe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2" Target="../media/image8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8516" t="0" r="9888" b="5549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65760" y="686792"/>
            <a:ext cx="9022080" cy="1967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69"/>
              </a:lnSpc>
            </a:pPr>
            <a:r>
              <a:rPr lang="en-US" sz="5633">
                <a:solidFill>
                  <a:srgbClr val="A35C3C"/>
                </a:solidFill>
                <a:latin typeface="RoxboroughCF Thin Bold"/>
              </a:rPr>
              <a:t>Svjetski dan nepušenja -</a:t>
            </a:r>
          </a:p>
          <a:p>
            <a:pPr>
              <a:lnSpc>
                <a:spcPts val="5069"/>
              </a:lnSpc>
            </a:pPr>
          </a:p>
          <a:p>
            <a:pPr>
              <a:lnSpc>
                <a:spcPts val="5069"/>
              </a:lnSpc>
            </a:pPr>
            <a:r>
              <a:rPr lang="en-US" sz="5633">
                <a:solidFill>
                  <a:srgbClr val="A35C3C"/>
                </a:solidFill>
                <a:latin typeface="RoxboroughCF Thin Bold"/>
              </a:rPr>
              <a:t> Zdravlje na prvom mjestu!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4021" y="6736169"/>
            <a:ext cx="5495147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A35C3C"/>
                </a:solidFill>
                <a:latin typeface="HK Grotesk Light Bold"/>
              </a:rPr>
              <a:t>Pripremila: Kristina Kralj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2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28555" y="4003953"/>
            <a:ext cx="2798064" cy="29260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0156" y="3536049"/>
            <a:ext cx="3112851" cy="292608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68629" y="280681"/>
            <a:ext cx="3292354" cy="292608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31520" y="6221095"/>
            <a:ext cx="647830" cy="362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109">
                <a:solidFill>
                  <a:srgbClr val="A35C3C"/>
                </a:solidFill>
                <a:latin typeface="RoxboroughCF Bold"/>
              </a:rPr>
              <a:t>10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17073" y="836295"/>
            <a:ext cx="5105824" cy="168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A35C3C"/>
                </a:solidFill>
                <a:latin typeface="RoxboroughCF Thin"/>
              </a:rPr>
              <a:t>Kako izbjeći pušenje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43007" y="3928479"/>
            <a:ext cx="3465616" cy="253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kretanje u krugu nepušača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odlučnost i hrabrost reći ne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podrška roditelja, učitelja i pravih prijatelja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2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0997" y="92649"/>
            <a:ext cx="8580634" cy="715410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31520" y="3570159"/>
            <a:ext cx="2317583" cy="690489"/>
            <a:chOff x="0" y="0"/>
            <a:chExt cx="3090111" cy="920652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5634" cy="920652"/>
            </a:xfrm>
            <a:prstGeom prst="rect">
              <a:avLst/>
            </a:prstGeom>
            <a:solidFill>
              <a:srgbClr val="D1693C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201951" y="173941"/>
              <a:ext cx="2888160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57" indent="-259078" lvl="1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622512"/>
                  </a:solidFill>
                  <a:latin typeface="HK Grotesk Light Bold"/>
                </a:rPr>
                <a:t>dulji život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241888" y="4711491"/>
            <a:ext cx="2389292" cy="1197952"/>
            <a:chOff x="0" y="0"/>
            <a:chExt cx="3185722" cy="1597269"/>
          </a:xfrm>
        </p:grpSpPr>
        <p:sp>
          <p:nvSpPr>
            <p:cNvPr name="AutoShape 7" id="7"/>
            <p:cNvSpPr/>
            <p:nvPr/>
          </p:nvSpPr>
          <p:spPr>
            <a:xfrm rot="0">
              <a:off x="0" y="337688"/>
              <a:ext cx="15655" cy="921892"/>
            </a:xfrm>
            <a:prstGeom prst="rect">
              <a:avLst/>
            </a:prstGeom>
            <a:solidFill>
              <a:srgbClr val="D1693C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202223" y="-47625"/>
              <a:ext cx="2983499" cy="16448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855" indent="-259427" lvl="1">
                <a:lnSpc>
                  <a:spcPts val="3364"/>
                </a:lnSpc>
                <a:buFont typeface="Arial"/>
                <a:buChar char="•"/>
              </a:pPr>
              <a:r>
                <a:rPr lang="en-US" sz="2403">
                  <a:solidFill>
                    <a:srgbClr val="622512"/>
                  </a:solidFill>
                  <a:latin typeface="HK Grotesk Light Bold"/>
                </a:rPr>
                <a:t>smanjen rizik od smrti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86503" y="3526784"/>
            <a:ext cx="2249089" cy="777240"/>
            <a:chOff x="0" y="0"/>
            <a:chExt cx="2998785" cy="1036321"/>
          </a:xfrm>
        </p:grpSpPr>
        <p:sp>
          <p:nvSpPr>
            <p:cNvPr name="AutoShape 10" id="10"/>
            <p:cNvSpPr/>
            <p:nvPr/>
          </p:nvSpPr>
          <p:spPr>
            <a:xfrm rot="0">
              <a:off x="0" y="57834"/>
              <a:ext cx="15634" cy="920652"/>
            </a:xfrm>
            <a:prstGeom prst="rect">
              <a:avLst/>
            </a:prstGeom>
            <a:solidFill>
              <a:srgbClr val="D1693C"/>
            </a:solid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201951" y="-47625"/>
              <a:ext cx="2796834" cy="10839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57" indent="-259078" lvl="1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622512"/>
                  </a:solidFill>
                  <a:latin typeface="HK Grotesk Light Bold"/>
                </a:rPr>
                <a:t>ljepša koža, zubi i nokti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262624" y="4713272"/>
            <a:ext cx="2255929" cy="1196170"/>
            <a:chOff x="0" y="0"/>
            <a:chExt cx="3007905" cy="1594894"/>
          </a:xfrm>
        </p:grpSpPr>
        <p:sp>
          <p:nvSpPr>
            <p:cNvPr name="AutoShape 13" id="13"/>
            <p:cNvSpPr/>
            <p:nvPr/>
          </p:nvSpPr>
          <p:spPr>
            <a:xfrm rot="0">
              <a:off x="0" y="335721"/>
              <a:ext cx="15681" cy="923452"/>
            </a:xfrm>
            <a:prstGeom prst="rect">
              <a:avLst/>
            </a:prstGeom>
            <a:solidFill>
              <a:srgbClr val="D1693C"/>
            </a:solid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202565" y="-47625"/>
              <a:ext cx="2805340" cy="1642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9603" indent="-259801" lvl="1">
                <a:lnSpc>
                  <a:spcPts val="3369"/>
                </a:lnSpc>
                <a:buFont typeface="Arial"/>
                <a:buChar char="•"/>
              </a:pPr>
              <a:r>
                <a:rPr lang="en-US" sz="2406">
                  <a:solidFill>
                    <a:srgbClr val="622512"/>
                  </a:solidFill>
                  <a:latin typeface="HK Grotesk Light Bold"/>
                </a:rPr>
                <a:t>disanje punim plućima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772991" y="3526784"/>
            <a:ext cx="2249089" cy="777240"/>
            <a:chOff x="0" y="0"/>
            <a:chExt cx="2998785" cy="1036321"/>
          </a:xfrm>
        </p:grpSpPr>
        <p:sp>
          <p:nvSpPr>
            <p:cNvPr name="AutoShape 16" id="16"/>
            <p:cNvSpPr/>
            <p:nvPr/>
          </p:nvSpPr>
          <p:spPr>
            <a:xfrm rot="0">
              <a:off x="0" y="57834"/>
              <a:ext cx="15634" cy="920652"/>
            </a:xfrm>
            <a:prstGeom prst="rect">
              <a:avLst/>
            </a:prstGeom>
            <a:solidFill>
              <a:srgbClr val="D1693C"/>
            </a:solid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201951" y="-47625"/>
              <a:ext cx="2796834" cy="10839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57" indent="-259078" lvl="1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622512"/>
                  </a:solidFill>
                  <a:latin typeface="HK Grotesk Light Bold"/>
                </a:rPr>
                <a:t>zdravije srce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209696" y="1012521"/>
            <a:ext cx="7334207" cy="166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622512"/>
                </a:solidFill>
                <a:latin typeface="RoxboroughCF Thin"/>
              </a:rPr>
              <a:t>Prestanak pušenja produžuje život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1897" y="6540525"/>
            <a:ext cx="191095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2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0303" y="4067475"/>
            <a:ext cx="3301642" cy="29260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30225" y="226310"/>
            <a:ext cx="1858529" cy="196930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9251" y="4261222"/>
            <a:ext cx="2812694" cy="292608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30924" y="3100488"/>
            <a:ext cx="3691156" cy="292608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21468" y="348615"/>
            <a:ext cx="5350711" cy="87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A35C3C"/>
                </a:solidFill>
                <a:latin typeface="RoxboroughCF Thin"/>
              </a:rPr>
              <a:t>Zaključak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6201" y="1290738"/>
            <a:ext cx="7331487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cigarete mogu ozbiljno utjecati na naše zdravlje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pokušati ostati snažni i odlučni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živjeti zdrav život bez pušenja je pametan izbor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tjelesnom aktivnošću upotpuniti slobodno vrijeme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uvijek birajte sport ispred cigareta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95500" y="6904093"/>
            <a:ext cx="4833491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Arimo"/>
              </a:rPr>
              <a:t>Napomena: sve slike su preuzete  iz programa Canva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1490" y="6540525"/>
            <a:ext cx="271909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5583" t="0" r="5583" b="0"/>
          <a:stretch>
            <a:fillRect/>
          </a:stretch>
        </p:blipFill>
        <p:spPr>
          <a:xfrm flipH="false" flipV="false">
            <a:off x="0" y="0"/>
            <a:ext cx="9753600" cy="731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11970" y="817148"/>
            <a:ext cx="7240576" cy="4684576"/>
            <a:chOff x="0" y="0"/>
            <a:chExt cx="9654101" cy="624610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71171"/>
              <a:ext cx="9654101" cy="4474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74979" indent="-237490" lvl="1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Uvod</a:t>
              </a:r>
            </a:p>
            <a:p>
              <a:pPr marL="474979" indent="-237490" lvl="1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Što je Svjetski dan nepušenja?</a:t>
              </a:r>
            </a:p>
            <a:p>
              <a:pPr marL="474979" indent="-237490" lvl="1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Zašto pušenje nije dobro za nas?</a:t>
              </a:r>
            </a:p>
            <a:p>
              <a:pPr marL="474979" indent="-237490" lvl="1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Utjecaj na  pluća</a:t>
              </a:r>
            </a:p>
            <a:p>
              <a:pPr marL="474979" indent="-237490" lvl="1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Utjecaj na srce</a:t>
              </a:r>
            </a:p>
            <a:p>
              <a:pPr marL="474979" indent="-237490" lvl="1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Utjecaj na mozak</a:t>
              </a:r>
            </a:p>
            <a:p>
              <a:pPr marL="474979" indent="-237490" lvl="1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Utjecaj na izgled</a:t>
              </a:r>
            </a:p>
            <a:p>
              <a:pPr marL="474979" indent="-237490" lvl="1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Kako izbjeći pušenje?</a:t>
              </a:r>
            </a:p>
            <a:p>
              <a:pPr marL="474979" indent="-237490" lvl="1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Kako biti zdrav i snažan bez pušenja?</a:t>
              </a:r>
            </a:p>
            <a:p>
              <a:pPr marL="474979" indent="-237490" lvl="1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Zaključak</a:t>
              </a:r>
            </a:p>
            <a:p>
              <a:pPr>
                <a:lnSpc>
                  <a:spcPts val="2199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9525"/>
              <a:ext cx="9654101" cy="1304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584849"/>
                  </a:solidFill>
                  <a:latin typeface="RoxboroughCF Bold Bold"/>
                </a:rPr>
                <a:t>Sadržaj: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374250" y="6224041"/>
            <a:ext cx="647830" cy="362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59"/>
              </a:lnSpc>
            </a:pPr>
            <a:r>
              <a:rPr lang="en-US" sz="2199" spc="109">
                <a:solidFill>
                  <a:srgbClr val="A35C3C"/>
                </a:solidFill>
                <a:latin typeface="RoxboroughCF Bold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8F2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5233" y="1719479"/>
            <a:ext cx="3016048" cy="87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A35C3C"/>
                </a:solidFill>
                <a:latin typeface="RoxboroughCF Thin"/>
              </a:rPr>
              <a:t>Uvod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5115823" y="1434281"/>
            <a:ext cx="4041770" cy="3095192"/>
            <a:chOff x="0" y="0"/>
            <a:chExt cx="5389026" cy="412692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5389026" cy="1131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D1693C"/>
                  </a:solidFill>
                  <a:latin typeface="HK Grotesk Medium"/>
                </a:rPr>
                <a:t>PUŠENJE-</a:t>
              </a:r>
            </a:p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D1693C"/>
                  </a:solidFill>
                  <a:latin typeface="HK Grotesk Medium"/>
                </a:rPr>
                <a:t>      Smrt koja se udiše!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05768"/>
              <a:ext cx="5389026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D1693C"/>
                  </a:solidFill>
                  <a:latin typeface="HK Grotesk Medium"/>
                </a:rPr>
                <a:t>Živi zdravo- </a:t>
              </a:r>
            </a:p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D1693C"/>
                  </a:solidFill>
                  <a:latin typeface="HK Grotesk Medium"/>
                </a:rPr>
                <a:t>          Reci NE pušenju!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276443"/>
              <a:ext cx="5389026" cy="397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622512"/>
                  </a:solidFill>
                  <a:latin typeface="HK Grotesk Light"/>
                </a:rPr>
                <a:t>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729836"/>
              <a:ext cx="5389026" cy="397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622512"/>
                  </a:solidFill>
                  <a:latin typeface="HK Grotesk Light"/>
                </a:rPr>
                <a:t>I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731520" y="6221095"/>
            <a:ext cx="647830" cy="362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109">
                <a:solidFill>
                  <a:srgbClr val="A35C3C"/>
                </a:solidFill>
                <a:latin typeface="RoxboroughCF Bold"/>
              </a:rPr>
              <a:t>03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115823" y="5126553"/>
            <a:ext cx="4041770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D1693C"/>
                </a:solidFill>
                <a:latin typeface="HK Grotesk Medium"/>
              </a:rPr>
              <a:t>Zdrav čovjek-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D1693C"/>
                </a:solidFill>
                <a:latin typeface="HK Grotesk Medium"/>
              </a:rPr>
              <a:t>          Bogat čovjek!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8848" y="6154789"/>
            <a:ext cx="4041770" cy="307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622512"/>
                </a:solidFill>
                <a:latin typeface="HK Grotesk Light"/>
              </a:rPr>
              <a:t>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2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78388" y="529520"/>
            <a:ext cx="4670147" cy="5852160"/>
            <a:chOff x="0" y="0"/>
            <a:chExt cx="6226862" cy="780288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9382" t="0" r="0" b="0"/>
            <a:stretch>
              <a:fillRect/>
            </a:stretch>
          </p:blipFill>
          <p:spPr>
            <a:xfrm flipH="false" flipV="false">
              <a:off x="0" y="0"/>
              <a:ext cx="6226862" cy="379984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4540" t="0" r="4540" b="0"/>
            <a:stretch>
              <a:fillRect/>
            </a:stretch>
          </p:blipFill>
          <p:spPr>
            <a:xfrm flipH="false" flipV="false">
              <a:off x="0" y="4003040"/>
              <a:ext cx="6226862" cy="3799840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288664" y="634295"/>
            <a:ext cx="4381303" cy="168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A35C3C"/>
                </a:solidFill>
                <a:latin typeface="RoxboroughCF Thin"/>
              </a:rPr>
              <a:t>Svjetski dan nepušenja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8664" y="3183285"/>
            <a:ext cx="4381303" cy="2560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-obilježava se 31.svibnja</a:t>
            </a:r>
          </a:p>
          <a:p>
            <a:pPr>
              <a:lnSpc>
                <a:spcPts val="2879"/>
              </a:lnSpc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-tim danom se podiže svijest o štetnim učincima pušenja</a:t>
            </a:r>
          </a:p>
          <a:p>
            <a:pPr>
              <a:lnSpc>
                <a:spcPts val="2879"/>
              </a:lnSpc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-diljem svijeta se organiziraju razne aktivnosti koje promiču zdrav život</a:t>
            </a:r>
          </a:p>
          <a:p>
            <a:pPr>
              <a:lnSpc>
                <a:spcPts val="287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165644" y="6707848"/>
            <a:ext cx="438130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D1693C"/>
                </a:solidFill>
                <a:latin typeface="HK Grotesk Light"/>
              </a:rPr>
              <a:t>Sport=zdrav život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2079" y="6540525"/>
            <a:ext cx="370731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2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4721" y="2590336"/>
            <a:ext cx="1366098" cy="213452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46339" y="4514901"/>
            <a:ext cx="2414480" cy="241448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3503418" y="4514901"/>
            <a:ext cx="2414480" cy="241448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6830609" y="4177214"/>
            <a:ext cx="2463189" cy="275216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692008" y="164516"/>
            <a:ext cx="3601790" cy="135967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9351" y="278816"/>
            <a:ext cx="5182936" cy="2477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584849"/>
                </a:solidFill>
                <a:latin typeface="RoxboroughCF Thin"/>
              </a:rPr>
              <a:t>Zašto pušenje nije dobro za nas?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42869" y="1978804"/>
            <a:ext cx="5182936" cy="2394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</a:p>
          <a:p>
            <a:pPr marL="1554470" indent="-388618" lvl="3">
              <a:lnSpc>
                <a:spcPts val="3359"/>
              </a:lnSpc>
              <a:buFont typeface="Arial"/>
              <a:buChar char="￭"/>
            </a:pPr>
            <a:r>
              <a:rPr lang="en-US" sz="2399">
                <a:solidFill>
                  <a:srgbClr val="584849"/>
                </a:solidFill>
                <a:latin typeface="HK Grotesk Light"/>
              </a:rPr>
              <a:t>p</a:t>
            </a:r>
            <a:r>
              <a:rPr lang="en-US" sz="2399">
                <a:solidFill>
                  <a:srgbClr val="584849"/>
                </a:solidFill>
                <a:latin typeface="HK Grotesk Light"/>
              </a:rPr>
              <a:t>ušenje može oštetiti pluća</a:t>
            </a:r>
          </a:p>
          <a:p>
            <a:pPr marL="1554470" indent="-388618" lvl="3">
              <a:lnSpc>
                <a:spcPts val="3359"/>
              </a:lnSpc>
              <a:buFont typeface="Arial"/>
              <a:buChar char="￭"/>
            </a:pPr>
            <a:r>
              <a:rPr lang="en-US" sz="2399">
                <a:solidFill>
                  <a:srgbClr val="584849"/>
                </a:solidFill>
                <a:latin typeface="HK Grotesk Light"/>
              </a:rPr>
              <a:t>loše</a:t>
            </a:r>
            <a:r>
              <a:rPr lang="en-US" sz="2399">
                <a:solidFill>
                  <a:srgbClr val="584849"/>
                </a:solidFill>
                <a:latin typeface="HK Grotesk Light"/>
              </a:rPr>
              <a:t> utječe na srce</a:t>
            </a:r>
          </a:p>
          <a:p>
            <a:pPr marL="1554470" indent="-388618" lvl="3">
              <a:lnSpc>
                <a:spcPts val="3359"/>
              </a:lnSpc>
              <a:buFont typeface="Arial"/>
              <a:buChar char="￭"/>
            </a:pPr>
            <a:r>
              <a:rPr lang="en-US" sz="2399">
                <a:solidFill>
                  <a:srgbClr val="584849"/>
                </a:solidFill>
                <a:latin typeface="HK Grotesk Light"/>
              </a:rPr>
              <a:t>m</a:t>
            </a:r>
            <a:r>
              <a:rPr lang="en-US" sz="2399">
                <a:solidFill>
                  <a:srgbClr val="584849"/>
                </a:solidFill>
                <a:latin typeface="HK Grotesk Light"/>
              </a:rPr>
              <a:t>ože utjecati na izgled</a:t>
            </a:r>
          </a:p>
          <a:p>
            <a:pPr marL="1554470" indent="-388618" lvl="3">
              <a:lnSpc>
                <a:spcPts val="3359"/>
              </a:lnSpc>
              <a:spcBef>
                <a:spcPct val="0"/>
              </a:spcBef>
              <a:buFont typeface="Arial"/>
              <a:buChar char="￭"/>
            </a:pPr>
            <a:r>
              <a:rPr lang="en-US" sz="2399">
                <a:solidFill>
                  <a:srgbClr val="584849"/>
                </a:solidFill>
                <a:latin typeface="HK Grotesk Light"/>
              </a:rPr>
              <a:t>loš utjecaj na mozak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20562" y="6540525"/>
            <a:ext cx="353764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2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06653" y="4662519"/>
            <a:ext cx="2402321" cy="24023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186919" y="1108768"/>
            <a:ext cx="2661955" cy="266195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048558" y="1669993"/>
            <a:ext cx="1800316" cy="130522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98904" y="4199423"/>
            <a:ext cx="2044598" cy="292608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5143345" y="4558451"/>
            <a:ext cx="1800316" cy="130522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644750" y="4320747"/>
            <a:ext cx="2804756" cy="2804756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206653" y="-153352"/>
            <a:ext cx="3792251" cy="5186194"/>
            <a:chOff x="0" y="0"/>
            <a:chExt cx="5056335" cy="691492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04775"/>
              <a:ext cx="5056335" cy="22794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400"/>
                </a:lnSpc>
              </a:pPr>
              <a:r>
                <a:rPr lang="en-US" sz="6400">
                  <a:solidFill>
                    <a:srgbClr val="A35C3C"/>
                  </a:solidFill>
                  <a:latin typeface="RoxboroughCF Thin"/>
                </a:rPr>
                <a:t>Utjecaj na pluća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013486"/>
              <a:ext cx="5056335" cy="3901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D1693C"/>
                  </a:solidFill>
                  <a:latin typeface="HK Grotesk Light"/>
                </a:rPr>
                <a:t>uzrokuje oštećenje pluća</a:t>
              </a:r>
            </a:p>
            <a:p>
              <a:pPr marL="518160" indent="-259080" lvl="1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D1693C"/>
                  </a:solidFill>
                  <a:latin typeface="HK Grotesk Light"/>
                </a:rPr>
                <a:t>dim cigarete ulazi u pluća, a u dimu su štetne tvari te su ona crna</a:t>
              </a:r>
            </a:p>
            <a:p>
              <a:pPr marL="518160" indent="-259080" lvl="1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D1693C"/>
                  </a:solidFill>
                  <a:latin typeface="HK Grotesk Light"/>
                </a:rPr>
                <a:t> posljedice su: kašalj, otežano disanje,upale pluća rak pluća i bronha</a:t>
              </a:r>
            </a:p>
            <a:p>
              <a:pPr>
                <a:lnSpc>
                  <a:spcPts val="287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13195" y="6540525"/>
            <a:ext cx="368498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19321" y="174955"/>
            <a:ext cx="2414480" cy="24144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49440" y="5200528"/>
            <a:ext cx="2387344" cy="193971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534" y="0"/>
            <a:ext cx="8290560" cy="714024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81585" y="4619710"/>
            <a:ext cx="2227148" cy="269549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1486" y="3570122"/>
            <a:ext cx="3901440" cy="882701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4876800" y="731520"/>
            <a:ext cx="4145280" cy="4755725"/>
            <a:chOff x="0" y="0"/>
            <a:chExt cx="5527040" cy="6340966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14300"/>
              <a:ext cx="5527040" cy="2261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399"/>
                </a:lnSpc>
              </a:pPr>
              <a:r>
                <a:rPr lang="en-US" sz="6399">
                  <a:solidFill>
                    <a:srgbClr val="622512"/>
                  </a:solidFill>
                  <a:latin typeface="RoxboroughCF Thin"/>
                </a:rPr>
                <a:t>Utjecaj na srce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962766"/>
              <a:ext cx="5527040" cy="337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622512"/>
                  </a:solidFill>
                  <a:latin typeface="HK Grotesk Light"/>
                </a:rPr>
                <a:t>može oštetiti naše krvne žile</a:t>
              </a:r>
            </a:p>
            <a:p>
              <a:pPr marL="518160" indent="-259080" lvl="1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622512"/>
                  </a:solidFill>
                  <a:latin typeface="HK Grotesk Light"/>
                </a:rPr>
                <a:t> pušenje povećava rizik od srčanih bolesti.</a:t>
              </a:r>
            </a:p>
            <a:p>
              <a:pPr marL="518160" indent="-259080" lvl="1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622512"/>
                  </a:solidFill>
                  <a:latin typeface="HK Grotesk Light"/>
                </a:rPr>
                <a:t>dovodi do začepljenja žila</a:t>
              </a:r>
            </a:p>
            <a:p>
              <a:pPr marL="518160" indent="-259080" lvl="1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622512"/>
                  </a:solidFill>
                  <a:latin typeface="HK Grotesk Light"/>
                </a:rPr>
                <a:t>srčani udar</a:t>
              </a:r>
            </a:p>
            <a:p>
              <a:pPr>
                <a:lnSpc>
                  <a:spcPts val="287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23613" y="6540525"/>
            <a:ext cx="347662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07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5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150118" y="337870"/>
            <a:ext cx="3194551" cy="239591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75648" y="4729703"/>
            <a:ext cx="2970004" cy="237600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65616" y="4026293"/>
            <a:ext cx="2165299" cy="292608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731520" y="731520"/>
            <a:ext cx="4145280" cy="3701564"/>
            <a:chOff x="0" y="0"/>
            <a:chExt cx="5527040" cy="493541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4300"/>
              <a:ext cx="5527040" cy="2261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399"/>
                </a:lnSpc>
              </a:pPr>
              <a:r>
                <a:rPr lang="en-US" sz="6399">
                  <a:solidFill>
                    <a:srgbClr val="86111D"/>
                  </a:solidFill>
                  <a:latin typeface="RoxboroughCF Thin"/>
                </a:rPr>
                <a:t>Utjecaj na mozak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005019"/>
              <a:ext cx="5527040" cy="193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86111D"/>
                  </a:solidFill>
                  <a:latin typeface="HK Grotesk Light"/>
                </a:rPr>
                <a:t>uništava dio mozga koji je ključan za pamćenje </a:t>
              </a:r>
            </a:p>
            <a:p>
              <a:pPr marL="518160" indent="-259080" lvl="1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86111D"/>
                  </a:solidFill>
                  <a:latin typeface="HK Grotesk Light"/>
                </a:rPr>
                <a:t>utječe na depresivna stanja, razdražljivost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731520" y="6221095"/>
            <a:ext cx="647830" cy="362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109">
                <a:solidFill>
                  <a:srgbClr val="A35C3C"/>
                </a:solidFill>
                <a:latin typeface="RoxboroughCF Bold"/>
              </a:rPr>
              <a:t>08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2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1520" y="731520"/>
            <a:ext cx="3673307" cy="5852160"/>
            <a:chOff x="0" y="0"/>
            <a:chExt cx="4897743" cy="780288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1208" r="0" b="11208"/>
            <a:stretch>
              <a:fillRect/>
            </a:stretch>
          </p:blipFill>
          <p:spPr>
            <a:xfrm flipH="false" flipV="false">
              <a:off x="0" y="0"/>
              <a:ext cx="4897743" cy="379984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40838" r="26125" b="20951"/>
            <a:stretch>
              <a:fillRect/>
            </a:stretch>
          </p:blipFill>
          <p:spPr>
            <a:xfrm flipH="false" flipV="false">
              <a:off x="0" y="4003040"/>
              <a:ext cx="4897743" cy="3799840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8102" t="0" r="8102" b="0"/>
          <a:stretch>
            <a:fillRect/>
          </a:stretch>
        </p:blipFill>
        <p:spPr>
          <a:xfrm flipH="false" flipV="false" rot="0">
            <a:off x="731520" y="3657600"/>
            <a:ext cx="3673307" cy="292608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6177" t="105" r="0" b="105"/>
          <a:stretch>
            <a:fillRect/>
          </a:stretch>
        </p:blipFill>
        <p:spPr>
          <a:xfrm flipH="false" flipV="false" rot="0">
            <a:off x="5418270" y="4588269"/>
            <a:ext cx="3628413" cy="255670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295255" y="654606"/>
            <a:ext cx="3874444" cy="168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A35C3C"/>
                </a:solidFill>
                <a:latin typeface="RoxboroughCF Thin"/>
              </a:rPr>
              <a:t>Utjecaj na izgled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41286" y="2794658"/>
            <a:ext cx="3874444" cy="144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brže starenje kože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žuti zubi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loš zadah</a:t>
            </a:r>
          </a:p>
          <a:p>
            <a:pPr marL="518160" indent="-259080" lvl="1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pušačke bore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3195" y="6540525"/>
            <a:ext cx="368498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DAFj7lbbiwA</dc:identifier>
  <dcterms:modified xsi:type="dcterms:W3CDTF">2011-08-01T06:04:30Z</dcterms:modified>
  <cp:revision>1</cp:revision>
  <dc:title>Svjetski dan nepušenja - zdravlje na prvom mjestu</dc:title>
</cp:coreProperties>
</file>